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36"/>
  </p:notesMasterIdLst>
  <p:handoutMasterIdLst>
    <p:handoutMasterId r:id="rId37"/>
  </p:handoutMasterIdLst>
  <p:sldIdLst>
    <p:sldId id="2076138237" r:id="rId2"/>
    <p:sldId id="2147469882" r:id="rId3"/>
    <p:sldId id="2051" r:id="rId4"/>
    <p:sldId id="2076138243" r:id="rId5"/>
    <p:sldId id="2076138251" r:id="rId6"/>
    <p:sldId id="2076138254" r:id="rId7"/>
    <p:sldId id="2076138256" r:id="rId8"/>
    <p:sldId id="2147469879" r:id="rId9"/>
    <p:sldId id="2076138255" r:id="rId10"/>
    <p:sldId id="2076138252" r:id="rId11"/>
    <p:sldId id="2147469877" r:id="rId12"/>
    <p:sldId id="2076138258" r:id="rId13"/>
    <p:sldId id="2147469880" r:id="rId14"/>
    <p:sldId id="2076138257" r:id="rId15"/>
    <p:sldId id="2147469871" r:id="rId16"/>
    <p:sldId id="2147469866" r:id="rId17"/>
    <p:sldId id="2147469872" r:id="rId18"/>
    <p:sldId id="2147469874" r:id="rId19"/>
    <p:sldId id="2147468696" r:id="rId20"/>
    <p:sldId id="2147468699" r:id="rId21"/>
    <p:sldId id="2147468706" r:id="rId22"/>
    <p:sldId id="2147468700" r:id="rId23"/>
    <p:sldId id="2147468708" r:id="rId24"/>
    <p:sldId id="2147468701" r:id="rId25"/>
    <p:sldId id="2147468702" r:id="rId26"/>
    <p:sldId id="2147468703" r:id="rId27"/>
    <p:sldId id="2147469881" r:id="rId28"/>
    <p:sldId id="2147468707" r:id="rId29"/>
    <p:sldId id="2147469865" r:id="rId30"/>
    <p:sldId id="2147469864" r:id="rId31"/>
    <p:sldId id="2147469878" r:id="rId32"/>
    <p:sldId id="2147469863" r:id="rId33"/>
    <p:sldId id="2147469883" r:id="rId34"/>
    <p:sldId id="207613823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1"/>
            <p14:sldId id="2076138254"/>
            <p14:sldId id="2076138256"/>
            <p14:sldId id="2147469879"/>
            <p14:sldId id="2076138255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076138258"/>
            <p14:sldId id="2147469880"/>
            <p14:sldId id="207613825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C4678"/>
    <a:srgbClr val="50E6FF"/>
    <a:srgbClr val="D83B01"/>
    <a:srgbClr val="323F60"/>
    <a:srgbClr val="EAE4DC"/>
    <a:srgbClr val="E6E6E6"/>
    <a:srgbClr val="D59DFF"/>
    <a:srgbClr val="770180"/>
    <a:srgbClr val="FF9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5C750A-130A-49C4-8348-07EB35644917}" v="818" dt="2021-12-01T17:44:24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126" y="108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5/8/layout/vList2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b="1" dirty="0"/>
            <a:t>Power BI integration in Power Apps</a:t>
          </a:r>
          <a:endParaRPr lang="en-US" dirty="0"/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C5ED51B4-A27D-4294-A75C-919DD304BCD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Supported scenarios</a:t>
          </a:r>
        </a:p>
      </dgm:t>
    </dgm:pt>
    <dgm:pt modelId="{E45ED4ED-3841-4A96-80C4-0D4FFE8737D2}" type="parTrans" cxnId="{8E70BBAC-F0C8-486F-8A6A-7C57DB79A5BD}">
      <dgm:prSet/>
      <dgm:spPr/>
      <dgm:t>
        <a:bodyPr/>
        <a:lstStyle/>
        <a:p>
          <a:endParaRPr lang="en-US"/>
        </a:p>
      </dgm:t>
    </dgm:pt>
    <dgm:pt modelId="{D22F55F8-2E83-4BF2-A938-D688068F5BE1}" type="sibTrans" cxnId="{8E70BBAC-F0C8-486F-8A6A-7C57DB79A5BD}">
      <dgm:prSet/>
      <dgm:spPr/>
      <dgm:t>
        <a:bodyPr/>
        <a:lstStyle/>
        <a:p>
          <a:endParaRPr lang="en-US"/>
        </a:p>
      </dgm:t>
    </dgm:pt>
    <dgm:pt modelId="{A24F672D-7FCF-45E8-9FC4-CFA3E714C56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Focus on system dashboards &amp; main forms integration</a:t>
          </a:r>
        </a:p>
      </dgm:t>
    </dgm:pt>
    <dgm:pt modelId="{A1A9FC8A-F4BA-4077-A76B-4E7FBED475DF}" type="parTrans" cxnId="{4E698B68-4A11-4C66-8543-5A062F25E456}">
      <dgm:prSet/>
      <dgm:spPr/>
      <dgm:t>
        <a:bodyPr/>
        <a:lstStyle/>
        <a:p>
          <a:endParaRPr lang="en-US"/>
        </a:p>
      </dgm:t>
    </dgm:pt>
    <dgm:pt modelId="{FB41BAE6-1B09-4DA4-8BDF-AC440B11FB87}" type="sibTrans" cxnId="{4E698B68-4A11-4C66-8543-5A062F25E456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b="1" dirty="0"/>
            <a:t>Reporting options on Dataverse data</a:t>
          </a:r>
          <a:endParaRPr lang="en-US" dirty="0"/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b="1"/>
            <a:t>Connecting Power BI to Dataverse</a:t>
          </a:r>
          <a:endParaRPr lang="en-US"/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3740A18-3426-4AAC-890A-8BF35C2920EB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</dgm:t>
    </dgm:pt>
    <dgm:pt modelId="{45065A73-24A3-4927-A0E3-9733642C881B}" type="parTrans" cxnId="{47FDF05F-4A99-4E19-8841-3D01186B5092}">
      <dgm:prSet/>
      <dgm:spPr/>
      <dgm:t>
        <a:bodyPr/>
        <a:lstStyle/>
        <a:p>
          <a:endParaRPr lang="en-US"/>
        </a:p>
      </dgm:t>
    </dgm:pt>
    <dgm:pt modelId="{8CF1958F-C849-4CDF-BAC0-0BADAA55A660}" type="sibTrans" cxnId="{47FDF05F-4A99-4E19-8841-3D01186B5092}">
      <dgm:prSet/>
      <dgm:spPr/>
      <dgm:t>
        <a:bodyPr/>
        <a:lstStyle/>
        <a:p>
          <a:endParaRPr lang="en-US"/>
        </a:p>
      </dgm:t>
    </dgm:pt>
    <dgm:pt modelId="{9F50BD93-6980-4C72-A3A4-D20EF84C231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</dgm:t>
    </dgm:pt>
    <dgm:pt modelId="{2A3C0A69-487E-4B00-824B-7382F4372AEC}" type="parTrans" cxnId="{57AD0991-DE65-4598-9FBC-55EADE61AB04}">
      <dgm:prSet/>
      <dgm:spPr/>
      <dgm:t>
        <a:bodyPr/>
        <a:lstStyle/>
        <a:p>
          <a:endParaRPr lang="en-US"/>
        </a:p>
      </dgm:t>
    </dgm:pt>
    <dgm:pt modelId="{7F11EAEF-59CF-4824-AEF9-9845DC515E61}" type="sibTrans" cxnId="{57AD0991-DE65-4598-9FBC-55EADE61AB04}">
      <dgm:prSet/>
      <dgm:spPr/>
      <dgm:t>
        <a:bodyPr/>
        <a:lstStyle/>
        <a:p>
          <a:endParaRPr lang="en-US"/>
        </a:p>
      </dgm:t>
    </dgm:pt>
    <dgm:pt modelId="{93D5753B-E1C8-460D-88F2-6B9744D015F2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gm:t>
    </dgm:pt>
    <dgm:pt modelId="{D7D5F286-F22F-46EA-AF15-0265979D247B}" type="parTrans" cxnId="{3E286904-19AF-4430-98E8-26A91EAC50E0}">
      <dgm:prSet/>
      <dgm:spPr/>
      <dgm:t>
        <a:bodyPr/>
        <a:lstStyle/>
        <a:p>
          <a:endParaRPr lang="en-US"/>
        </a:p>
      </dgm:t>
    </dgm:pt>
    <dgm:pt modelId="{1C1561AD-F78C-4129-9A92-4168F55C93E1}" type="sibTrans" cxnId="{3E286904-19AF-4430-98E8-26A91EAC50E0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b="1"/>
            <a:t>Resources</a:t>
          </a:r>
          <a:endParaRPr lang="en-US"/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A626FCCB-513B-4C57-B574-2F86C8ED7CB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</dgm:t>
    </dgm:pt>
    <dgm:pt modelId="{B0FC16EF-2D40-42D3-8D42-1993AFCDBD0C}" type="parTrans" cxnId="{F3702327-4256-4591-9F1F-761DAC0D28D8}">
      <dgm:prSet/>
      <dgm:spPr/>
      <dgm:t>
        <a:bodyPr/>
        <a:lstStyle/>
        <a:p>
          <a:endParaRPr lang="en-US"/>
        </a:p>
      </dgm:t>
    </dgm:pt>
    <dgm:pt modelId="{7D12C492-552F-4DB7-A252-86895493F1EC}" type="sibTrans" cxnId="{F3702327-4256-4591-9F1F-761DAC0D28D8}">
      <dgm:prSet/>
      <dgm:spPr/>
      <dgm:t>
        <a:bodyPr/>
        <a:lstStyle/>
        <a:p>
          <a:endParaRPr lang="en-US"/>
        </a:p>
      </dgm:t>
    </dgm:pt>
    <dgm:pt modelId="{BE4F1B5A-4F65-45CB-AB86-0082103CD2FA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gm:t>
    </dgm:pt>
    <dgm:pt modelId="{8D125EB6-25A9-4190-AAED-6A2CBFE815FD}" type="parTrans" cxnId="{88964BF7-335A-428D-ABFC-7526F473917E}">
      <dgm:prSet/>
      <dgm:spPr/>
      <dgm:t>
        <a:bodyPr/>
        <a:lstStyle/>
        <a:p>
          <a:endParaRPr lang="en-US"/>
        </a:p>
      </dgm:t>
    </dgm:pt>
    <dgm:pt modelId="{FAAF1BEF-76D4-4E3A-9F7E-55BFE018CCDF}" type="sibTrans" cxnId="{88964BF7-335A-428D-ABFC-7526F473917E}">
      <dgm:prSet/>
      <dgm:spPr/>
      <dgm:t>
        <a:bodyPr/>
        <a:lstStyle/>
        <a:p>
          <a:endParaRPr lang="en-US"/>
        </a:p>
      </dgm:t>
    </dgm:pt>
    <dgm:pt modelId="{46B80207-90B1-4E6E-87F6-7818081C7770}" type="pres">
      <dgm:prSet presAssocID="{D57D0E17-6D5E-4689-B3C4-D6731744AE44}" presName="linear" presStyleCnt="0">
        <dgm:presLayoutVars>
          <dgm:animLvl val="lvl"/>
          <dgm:resizeHandles val="exact"/>
        </dgm:presLayoutVars>
      </dgm:prSet>
      <dgm:spPr/>
    </dgm:pt>
    <dgm:pt modelId="{E241B311-265A-425F-96E3-3B14875E290A}" type="pres">
      <dgm:prSet presAssocID="{6C3A30BF-02E7-4135-8111-82D5CB5593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5E28B-52B8-49BB-9325-39203CD0DA76}" type="pres">
      <dgm:prSet presAssocID="{6C3A30BF-02E7-4135-8111-82D5CB5593CD}" presName="childText" presStyleLbl="revTx" presStyleIdx="0" presStyleCnt="3">
        <dgm:presLayoutVars>
          <dgm:bulletEnabled val="1"/>
        </dgm:presLayoutVars>
      </dgm:prSet>
      <dgm:spPr/>
    </dgm:pt>
    <dgm:pt modelId="{5F9D46CD-F1D5-435E-ABFD-B195D113BB34}" type="pres">
      <dgm:prSet presAssocID="{8C6D33FA-C449-4D95-BD05-5951603A53B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E36618-AD09-48D6-B3AC-7FDDBBCCD97F}" type="pres">
      <dgm:prSet presAssocID="{8C6D33FA-C449-4D95-BD05-5951603A53BC}" presName="childText" presStyleLbl="revTx" presStyleIdx="1" presStyleCnt="3">
        <dgm:presLayoutVars>
          <dgm:bulletEnabled val="1"/>
        </dgm:presLayoutVars>
      </dgm:prSet>
      <dgm:spPr/>
    </dgm:pt>
    <dgm:pt modelId="{DBEF0B6F-3E02-48EA-ACFB-FC1B95FF317A}" type="pres">
      <dgm:prSet presAssocID="{1DD11958-7882-4ADE-B4F4-8AF62D3E04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BC07C7-CE82-4170-A8A6-97D20F61AFCC}" type="pres">
      <dgm:prSet presAssocID="{1DD11958-7882-4ADE-B4F4-8AF62D3E04EF}" presName="childText" presStyleLbl="revTx" presStyleIdx="2" presStyleCnt="3">
        <dgm:presLayoutVars>
          <dgm:bulletEnabled val="1"/>
        </dgm:presLayoutVars>
      </dgm:prSet>
      <dgm:spPr/>
    </dgm:pt>
    <dgm:pt modelId="{D6FBD6E0-F8B0-4646-ABB9-8DB5A5BF33B1}" type="pres">
      <dgm:prSet presAssocID="{3BEF76BB-8B2F-440F-9772-A3F4B8FB4F9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E286904-19AF-4430-98E8-26A91EAC50E0}" srcId="{1DD11958-7882-4ADE-B4F4-8AF62D3E04EF}" destId="{93D5753B-E1C8-460D-88F2-6B9744D015F2}" srcOrd="2" destOrd="0" parTransId="{D7D5F286-F22F-46EA-AF15-0265979D247B}" sibTransId="{1C1561AD-F78C-4129-9A92-4168F55C93E1}"/>
    <dgm:cxn modelId="{F3702327-4256-4591-9F1F-761DAC0D28D8}" srcId="{8C6D33FA-C449-4D95-BD05-5951603A53BC}" destId="{A626FCCB-513B-4C57-B574-2F86C8ED7CB3}" srcOrd="0" destOrd="0" parTransId="{B0FC16EF-2D40-42D3-8D42-1993AFCDBD0C}" sibTransId="{7D12C492-552F-4DB7-A252-86895493F1EC}"/>
    <dgm:cxn modelId="{7B0E6729-E7B8-4B4E-AB4A-1C2BE0A18F48}" type="presOf" srcId="{8C6D33FA-C449-4D95-BD05-5951603A53BC}" destId="{5F9D46CD-F1D5-435E-ABFD-B195D113BB34}" srcOrd="0" destOrd="0" presId="urn:microsoft.com/office/officeart/2005/8/layout/vList2"/>
    <dgm:cxn modelId="{0512412B-59AC-43B2-8B0E-BF32D82786DF}" type="presOf" srcId="{C5ED51B4-A27D-4294-A75C-919DD304BCDC}" destId="{BD55E28B-52B8-49BB-9325-39203CD0DA76}" srcOrd="0" destOrd="0" presId="urn:microsoft.com/office/officeart/2005/8/layout/vList2"/>
    <dgm:cxn modelId="{89FF5D33-7201-4480-B58D-428F12316163}" type="presOf" srcId="{6C3A30BF-02E7-4135-8111-82D5CB5593CD}" destId="{E241B311-265A-425F-96E3-3B14875E290A}" srcOrd="0" destOrd="0" presId="urn:microsoft.com/office/officeart/2005/8/layout/vList2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796AF13A-8F37-4E9B-BAD8-C41B5406CB87}" type="presOf" srcId="{D57D0E17-6D5E-4689-B3C4-D6731744AE44}" destId="{46B80207-90B1-4E6E-87F6-7818081C7770}" srcOrd="0" destOrd="0" presId="urn:microsoft.com/office/officeart/2005/8/layout/vList2"/>
    <dgm:cxn modelId="{47FDF05F-4A99-4E19-8841-3D01186B5092}" srcId="{1DD11958-7882-4ADE-B4F4-8AF62D3E04EF}" destId="{33740A18-3426-4AAC-890A-8BF35C2920EB}" srcOrd="0" destOrd="0" parTransId="{45065A73-24A3-4927-A0E3-9733642C881B}" sibTransId="{8CF1958F-C849-4CDF-BAC0-0BADAA55A660}"/>
    <dgm:cxn modelId="{4E698B68-4A11-4C66-8543-5A062F25E456}" srcId="{6C3A30BF-02E7-4135-8111-82D5CB5593CD}" destId="{A24F672D-7FCF-45E8-9FC4-CFA3E714C56B}" srcOrd="1" destOrd="0" parTransId="{A1A9FC8A-F4BA-4077-A76B-4E7FBED475DF}" sibTransId="{FB41BAE6-1B09-4DA4-8BDF-AC440B11FB87}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0740EB54-146C-4D28-AB47-C2E75A4682C5}" type="presOf" srcId="{9F50BD93-6980-4C72-A3A4-D20EF84C2313}" destId="{FFBC07C7-CE82-4170-A8A6-97D20F61AFCC}" srcOrd="0" destOrd="1" presId="urn:microsoft.com/office/officeart/2005/8/layout/vList2"/>
    <dgm:cxn modelId="{ED58915A-2DD8-4A6D-8815-2AC141135EC5}" type="presOf" srcId="{3BEF76BB-8B2F-440F-9772-A3F4B8FB4F92}" destId="{D6FBD6E0-F8B0-4646-ABB9-8DB5A5BF33B1}" srcOrd="0" destOrd="0" presId="urn:microsoft.com/office/officeart/2005/8/layout/vList2"/>
    <dgm:cxn modelId="{32D8B285-348C-4AA9-AF69-850BBFD186CB}" type="presOf" srcId="{BE4F1B5A-4F65-45CB-AB86-0082103CD2FA}" destId="{4AE36618-AD09-48D6-B3AC-7FDDBBCCD97F}" srcOrd="0" destOrd="1" presId="urn:microsoft.com/office/officeart/2005/8/layout/vList2"/>
    <dgm:cxn modelId="{71DE568C-3404-446A-9509-DA47F75AE1AF}" srcId="{D57D0E17-6D5E-4689-B3C4-D6731744AE44}" destId="{3BEF76BB-8B2F-440F-9772-A3F4B8FB4F92}" srcOrd="3" destOrd="0" parTransId="{C331501E-FA32-416D-8E2E-DC733B2234B8}" sibTransId="{7048706F-527B-4F62-8C1B-9A627C9B6E3C}"/>
    <dgm:cxn modelId="{57AD0991-DE65-4598-9FBC-55EADE61AB04}" srcId="{1DD11958-7882-4ADE-B4F4-8AF62D3E04EF}" destId="{9F50BD93-6980-4C72-A3A4-D20EF84C2313}" srcOrd="1" destOrd="0" parTransId="{2A3C0A69-487E-4B00-824B-7382F4372AEC}" sibTransId="{7F11EAEF-59CF-4824-AEF9-9845DC515E61}"/>
    <dgm:cxn modelId="{5E6C40A8-A45C-4871-9883-C7D9ECCB7227}" type="presOf" srcId="{93D5753B-E1C8-460D-88F2-6B9744D015F2}" destId="{FFBC07C7-CE82-4170-A8A6-97D20F61AFCC}" srcOrd="0" destOrd="2" presId="urn:microsoft.com/office/officeart/2005/8/layout/vList2"/>
    <dgm:cxn modelId="{8E70BBAC-F0C8-486F-8A6A-7C57DB79A5BD}" srcId="{6C3A30BF-02E7-4135-8111-82D5CB5593CD}" destId="{C5ED51B4-A27D-4294-A75C-919DD304BCDC}" srcOrd="0" destOrd="0" parTransId="{E45ED4ED-3841-4A96-80C4-0D4FFE8737D2}" sibTransId="{D22F55F8-2E83-4BF2-A938-D688068F5BE1}"/>
    <dgm:cxn modelId="{022D71CC-AAC9-4DE3-8C86-7438464590C8}" type="presOf" srcId="{1DD11958-7882-4ADE-B4F4-8AF62D3E04EF}" destId="{DBEF0B6F-3E02-48EA-ACFB-FC1B95FF317A}" srcOrd="0" destOrd="0" presId="urn:microsoft.com/office/officeart/2005/8/layout/vList2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A987B2D1-861D-497A-A196-92417056AA27}" type="presOf" srcId="{33740A18-3426-4AAC-890A-8BF35C2920EB}" destId="{FFBC07C7-CE82-4170-A8A6-97D20F61AFCC}" srcOrd="0" destOrd="0" presId="urn:microsoft.com/office/officeart/2005/8/layout/vList2"/>
    <dgm:cxn modelId="{D75EA2D4-3B0F-4623-90FC-3349454E5ED2}" type="presOf" srcId="{A24F672D-7FCF-45E8-9FC4-CFA3E714C56B}" destId="{BD55E28B-52B8-49BB-9325-39203CD0DA76}" srcOrd="0" destOrd="1" presId="urn:microsoft.com/office/officeart/2005/8/layout/vList2"/>
    <dgm:cxn modelId="{6B2C61E3-56BC-4135-BB95-116290B7470C}" type="presOf" srcId="{A626FCCB-513B-4C57-B574-2F86C8ED7CB3}" destId="{4AE36618-AD09-48D6-B3AC-7FDDBBCCD97F}" srcOrd="0" destOrd="0" presId="urn:microsoft.com/office/officeart/2005/8/layout/vList2"/>
    <dgm:cxn modelId="{88964BF7-335A-428D-ABFC-7526F473917E}" srcId="{8C6D33FA-C449-4D95-BD05-5951603A53BC}" destId="{BE4F1B5A-4F65-45CB-AB86-0082103CD2FA}" srcOrd="1" destOrd="0" parTransId="{8D125EB6-25A9-4190-AAED-6A2CBFE815FD}" sibTransId="{FAAF1BEF-76D4-4E3A-9F7E-55BFE018CCDF}"/>
    <dgm:cxn modelId="{184F5867-43F0-46D6-AD33-BF2DE9C0BA00}" type="presParOf" srcId="{46B80207-90B1-4E6E-87F6-7818081C7770}" destId="{E241B311-265A-425F-96E3-3B14875E290A}" srcOrd="0" destOrd="0" presId="urn:microsoft.com/office/officeart/2005/8/layout/vList2"/>
    <dgm:cxn modelId="{5A755D61-FA31-483B-BC3D-F88BE125085E}" type="presParOf" srcId="{46B80207-90B1-4E6E-87F6-7818081C7770}" destId="{BD55E28B-52B8-49BB-9325-39203CD0DA76}" srcOrd="1" destOrd="0" presId="urn:microsoft.com/office/officeart/2005/8/layout/vList2"/>
    <dgm:cxn modelId="{B12B34D9-E385-4208-862C-6574D8594462}" type="presParOf" srcId="{46B80207-90B1-4E6E-87F6-7818081C7770}" destId="{5F9D46CD-F1D5-435E-ABFD-B195D113BB34}" srcOrd="2" destOrd="0" presId="urn:microsoft.com/office/officeart/2005/8/layout/vList2"/>
    <dgm:cxn modelId="{D0B6CAC9-661A-4668-93C7-93BD06CA909F}" type="presParOf" srcId="{46B80207-90B1-4E6E-87F6-7818081C7770}" destId="{4AE36618-AD09-48D6-B3AC-7FDDBBCCD97F}" srcOrd="3" destOrd="0" presId="urn:microsoft.com/office/officeart/2005/8/layout/vList2"/>
    <dgm:cxn modelId="{0CFA638F-65A5-4665-A469-E83FA3395CA0}" type="presParOf" srcId="{46B80207-90B1-4E6E-87F6-7818081C7770}" destId="{DBEF0B6F-3E02-48EA-ACFB-FC1B95FF317A}" srcOrd="4" destOrd="0" presId="urn:microsoft.com/office/officeart/2005/8/layout/vList2"/>
    <dgm:cxn modelId="{4E1366E8-450E-4D32-A103-C9F4F5034C60}" type="presParOf" srcId="{46B80207-90B1-4E6E-87F6-7818081C7770}" destId="{FFBC07C7-CE82-4170-A8A6-97D20F61AFCC}" srcOrd="5" destOrd="0" presId="urn:microsoft.com/office/officeart/2005/8/layout/vList2"/>
    <dgm:cxn modelId="{40C861A2-B3F5-4C0B-A279-B9FA510EE135}" type="presParOf" srcId="{46B80207-90B1-4E6E-87F6-7818081C7770}" destId="{D6FBD6E0-F8B0-4646-ABB9-8DB5A5BF33B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D5C0DBC-866E-4C8D-93E4-6EB387438601}">
      <dgm:prSet/>
      <dgm:spPr/>
      <dgm:t>
        <a:bodyPr/>
        <a:lstStyle/>
        <a:p>
          <a:r>
            <a:rPr lang="en-US"/>
            <a:t>Real-time</a:t>
          </a:r>
        </a:p>
      </dgm:t>
    </dgm:pt>
    <dgm:pt modelId="{83314EC5-0895-4EC6-97DA-D084DD6F7352}" type="parTrans" cxnId="{B97EE7B5-4EB0-4AAF-B560-02852B7E7421}">
      <dgm:prSet/>
      <dgm:spPr/>
      <dgm:t>
        <a:bodyPr/>
        <a:lstStyle/>
        <a:p>
          <a:endParaRPr lang="en-US"/>
        </a:p>
      </dgm:t>
    </dgm:pt>
    <dgm:pt modelId="{5B256B39-4E64-4A68-849F-B755697557F2}" type="sibTrans" cxnId="{B97EE7B5-4EB0-4AAF-B560-02852B7E7421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/>
            <a:t>Best for targeted datasets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/>
            <a:t>Scheduled refreshes of medium-sized datasets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/>
            <a:t>Faster rendering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Data Lake + Azure Synapse Analytics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ABE010E-7E90-47A5-B914-5F70365FE648}" type="presOf" srcId="{F8213704-A378-4503-9E10-8FFD1D7B21FA}" destId="{79A1CF63-3146-4A33-B231-5F6A64C1547A}" srcOrd="0" destOrd="0" presId="urn:microsoft.com/office/officeart/2005/8/layout/list1"/>
    <dgm:cxn modelId="{D3C75B15-A87C-4F7C-9548-7DBCD1DB0DFA}" type="presOf" srcId="{712CDA56-7553-4CB4-8A3F-463158474688}" destId="{48672B13-CAD5-4450-B70F-139416E8DF9E}" srcOrd="0" destOrd="0" presId="urn:microsoft.com/office/officeart/2005/8/layout/list1"/>
    <dgm:cxn modelId="{EDC2FC19-215D-4012-9EF1-0BC31A5D43B6}" type="presOf" srcId="{A4CDAC3F-B806-4127-A611-D5583FC1F128}" destId="{FD2B0668-7B51-4673-B7F9-24386A9B7757}" srcOrd="1" destOrd="0" presId="urn:microsoft.com/office/officeart/2005/8/layout/list1"/>
    <dgm:cxn modelId="{67A6071B-B4B2-4459-97DA-5A8A2D07F1C5}" type="presOf" srcId="{D2CC4D1C-CC4A-4827-BA05-F2ECC11C5466}" destId="{DE9B6C1E-EE0D-4B6B-BB4A-402B30D017CE}" srcOrd="1" destOrd="0" presId="urn:microsoft.com/office/officeart/2005/8/layout/list1"/>
    <dgm:cxn modelId="{BDE1C326-23BD-4CE5-8AB6-425B917BE441}" srcId="{F8213704-A378-4503-9E10-8FFD1D7B21FA}" destId="{ECE70297-E82E-41AC-81E3-DE650C4CB0B5}" srcOrd="0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0" destOrd="0" parTransId="{FEA5EDF6-7047-42C1-B701-8027760FABAA}" sibTransId="{1FD57897-13DF-4F86-82BD-8B45FFBC7DCD}"/>
    <dgm:cxn modelId="{6D74DC2F-8E18-4D78-A3FD-A73AAAFB0687}" type="presOf" srcId="{2D3D3183-A389-477E-BF11-E2071CABB5F8}" destId="{75A242C3-5E9E-44C1-B987-BD8143272D60}" srcOrd="0" destOrd="1" presId="urn:microsoft.com/office/officeart/2005/8/layout/list1"/>
    <dgm:cxn modelId="{0956AD35-2B2A-4457-9760-0734FEBDF7A5}" type="presOf" srcId="{7AA673F5-D4DD-41FB-9992-E7BFF9A2C56A}" destId="{48672B13-CAD5-4450-B70F-139416E8DF9E}" srcOrd="0" destOrd="2" presId="urn:microsoft.com/office/officeart/2005/8/layout/list1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963BE68C-1B06-4F86-B3E8-E139254C215C}" type="presOf" srcId="{7D5C0DBC-866E-4C8D-93E4-6EB387438601}" destId="{48672B13-CAD5-4450-B70F-139416E8DF9E}" srcOrd="0" destOrd="1" presId="urn:microsoft.com/office/officeart/2005/8/layout/list1"/>
    <dgm:cxn modelId="{2AC42E9A-5EB2-4460-A629-12EF1428E586}" type="presOf" srcId="{D2CC4D1C-CC4A-4827-BA05-F2ECC11C5466}" destId="{67AC7B7F-8976-48B3-BFB5-74795BECD0C2}" srcOrd="0" destOrd="0" presId="urn:microsoft.com/office/officeart/2005/8/layout/list1"/>
    <dgm:cxn modelId="{175CE39A-262E-476E-B379-B1A52755653E}" type="presOf" srcId="{A4CDAC3F-B806-4127-A611-D5583FC1F128}" destId="{48F40F50-26DE-4214-B8BE-95E5918DBDBA}" srcOrd="0" destOrd="0" presId="urn:microsoft.com/office/officeart/2005/8/layout/list1"/>
    <dgm:cxn modelId="{74D3AF9B-A04E-4039-87DB-6CD834B6AF1F}" srcId="{F8213704-A378-4503-9E10-8FFD1D7B21FA}" destId="{2D3D3183-A389-477E-BF11-E2071CABB5F8}" srcOrd="1" destOrd="0" parTransId="{0AF4A722-79C0-4383-B3BF-333D895B1B0C}" sibTransId="{59330D10-F448-4ECE-8228-E3981FBF426D}"/>
    <dgm:cxn modelId="{B97EE7B5-4EB0-4AAF-B560-02852B7E7421}" srcId="{A4CDAC3F-B806-4127-A611-D5583FC1F128}" destId="{7D5C0DBC-866E-4C8D-93E4-6EB387438601}" srcOrd="1" destOrd="0" parTransId="{83314EC5-0895-4EC6-97DA-D084DD6F7352}" sibTransId="{5B256B39-4E64-4A68-849F-B755697557F2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376343DC-F05A-434F-9CE4-C8B2D98D50FF}" type="presOf" srcId="{ECE70297-E82E-41AC-81E3-DE650C4CB0B5}" destId="{75A242C3-5E9E-44C1-B987-BD8143272D60}" srcOrd="0" destOrd="0" presId="urn:microsoft.com/office/officeart/2005/8/layout/list1"/>
    <dgm:cxn modelId="{52D39DEE-2EFA-4A98-A50C-D1C4D577E9FB}" type="presOf" srcId="{6550FD84-71C8-42CC-98AB-D13B96CC3B2B}" destId="{0CBEE028-BB21-45C4-A174-3FEB36FE1A7F}" srcOrd="0" destOrd="0" presId="urn:microsoft.com/office/officeart/2005/8/layout/list1"/>
    <dgm:cxn modelId="{1ABA30F8-6EED-47C5-99BC-282E96FE2925}" type="presOf" srcId="{F8213704-A378-4503-9E10-8FFD1D7B21FA}" destId="{8E5BE7CD-DB44-4EDA-8CFE-BED878330F05}" srcOrd="1" destOrd="0" presId="urn:microsoft.com/office/officeart/2005/8/layout/list1"/>
    <dgm:cxn modelId="{02664097-0507-438B-B8FE-5075AB2FF743}" type="presParOf" srcId="{81286FC3-404A-49E3-ABA8-3756A892C384}" destId="{EED9D362-8AD5-4B37-BB33-6FB5B77BD118}" srcOrd="0" destOrd="0" presId="urn:microsoft.com/office/officeart/2005/8/layout/list1"/>
    <dgm:cxn modelId="{7FD416F6-C9BC-479F-9B51-34CDCB4F1792}" type="presParOf" srcId="{EED9D362-8AD5-4B37-BB33-6FB5B77BD118}" destId="{48F40F50-26DE-4214-B8BE-95E5918DBDBA}" srcOrd="0" destOrd="0" presId="urn:microsoft.com/office/officeart/2005/8/layout/list1"/>
    <dgm:cxn modelId="{FBCC5958-1A34-4040-AA3E-C0E8DE6EC342}" type="presParOf" srcId="{EED9D362-8AD5-4B37-BB33-6FB5B77BD118}" destId="{FD2B0668-7B51-4673-B7F9-24386A9B7757}" srcOrd="1" destOrd="0" presId="urn:microsoft.com/office/officeart/2005/8/layout/list1"/>
    <dgm:cxn modelId="{403BC3ED-049A-4257-A51C-4352AF1B8DF2}" type="presParOf" srcId="{81286FC3-404A-49E3-ABA8-3756A892C384}" destId="{7CDD857D-A7F0-4CCF-B065-A94B460F3E6C}" srcOrd="1" destOrd="0" presId="urn:microsoft.com/office/officeart/2005/8/layout/list1"/>
    <dgm:cxn modelId="{F4963E07-4FE0-4B2B-BC24-E795B2F6D024}" type="presParOf" srcId="{81286FC3-404A-49E3-ABA8-3756A892C384}" destId="{48672B13-CAD5-4450-B70F-139416E8DF9E}" srcOrd="2" destOrd="0" presId="urn:microsoft.com/office/officeart/2005/8/layout/list1"/>
    <dgm:cxn modelId="{570B9D62-5DE0-42AE-BF21-ADF2DC070DDA}" type="presParOf" srcId="{81286FC3-404A-49E3-ABA8-3756A892C384}" destId="{E5A5482D-2AF9-4A01-B152-69057B6C7C3A}" srcOrd="3" destOrd="0" presId="urn:microsoft.com/office/officeart/2005/8/layout/list1"/>
    <dgm:cxn modelId="{0A031982-77A6-4490-BCE6-9131E75BF023}" type="presParOf" srcId="{81286FC3-404A-49E3-ABA8-3756A892C384}" destId="{81B1ABCA-5902-45D5-B363-7D8E09978476}" srcOrd="4" destOrd="0" presId="urn:microsoft.com/office/officeart/2005/8/layout/list1"/>
    <dgm:cxn modelId="{66BF9DCB-9502-4AC2-829C-102EED97955C}" type="presParOf" srcId="{81B1ABCA-5902-45D5-B363-7D8E09978476}" destId="{79A1CF63-3146-4A33-B231-5F6A64C1547A}" srcOrd="0" destOrd="0" presId="urn:microsoft.com/office/officeart/2005/8/layout/list1"/>
    <dgm:cxn modelId="{EA761938-BE7A-4114-A9A0-1CF721786C91}" type="presParOf" srcId="{81B1ABCA-5902-45D5-B363-7D8E09978476}" destId="{8E5BE7CD-DB44-4EDA-8CFE-BED878330F05}" srcOrd="1" destOrd="0" presId="urn:microsoft.com/office/officeart/2005/8/layout/list1"/>
    <dgm:cxn modelId="{5696BBFA-F75E-4716-BFD5-F7072BB1C8C1}" type="presParOf" srcId="{81286FC3-404A-49E3-ABA8-3756A892C384}" destId="{2F0B46E8-5863-42DE-87DF-D8639CC2A3C6}" srcOrd="5" destOrd="0" presId="urn:microsoft.com/office/officeart/2005/8/layout/list1"/>
    <dgm:cxn modelId="{44B3EBD8-D97A-42D8-8237-C093B56CF37E}" type="presParOf" srcId="{81286FC3-404A-49E3-ABA8-3756A892C384}" destId="{75A242C3-5E9E-44C1-B987-BD8143272D60}" srcOrd="6" destOrd="0" presId="urn:microsoft.com/office/officeart/2005/8/layout/list1"/>
    <dgm:cxn modelId="{6AB3AE7B-559E-4B40-B3FE-0C19F887A040}" type="presParOf" srcId="{81286FC3-404A-49E3-ABA8-3756A892C384}" destId="{5068269A-7A56-4B45-816B-554CC2E14CBC}" srcOrd="7" destOrd="0" presId="urn:microsoft.com/office/officeart/2005/8/layout/list1"/>
    <dgm:cxn modelId="{5293B4BA-293C-4916-82B1-A264F39CD84A}" type="presParOf" srcId="{81286FC3-404A-49E3-ABA8-3756A892C384}" destId="{5EB699D7-D335-4CEF-B4FE-E5598EAF243D}" srcOrd="8" destOrd="0" presId="urn:microsoft.com/office/officeart/2005/8/layout/list1"/>
    <dgm:cxn modelId="{36E0D8E5-A74F-4B49-B58F-4D3EC9047C49}" type="presParOf" srcId="{5EB699D7-D335-4CEF-B4FE-E5598EAF243D}" destId="{67AC7B7F-8976-48B3-BFB5-74795BECD0C2}" srcOrd="0" destOrd="0" presId="urn:microsoft.com/office/officeart/2005/8/layout/list1"/>
    <dgm:cxn modelId="{B7A6F851-CFD8-4A2A-B54C-6E6CB1A8E9EA}" type="presParOf" srcId="{5EB699D7-D335-4CEF-B4FE-E5598EAF243D}" destId="{DE9B6C1E-EE0D-4B6B-BB4A-402B30D017CE}" srcOrd="1" destOrd="0" presId="urn:microsoft.com/office/officeart/2005/8/layout/list1"/>
    <dgm:cxn modelId="{DCFA881F-9A2F-4B9B-8AC0-00EF7398CDF9}" type="presParOf" srcId="{81286FC3-404A-49E3-ABA8-3756A892C384}" destId="{D64D4776-AB2A-4288-91D3-514ABD8B1D58}" srcOrd="9" destOrd="0" presId="urn:microsoft.com/office/officeart/2005/8/layout/list1"/>
    <dgm:cxn modelId="{D2BC035E-FC2F-48C7-A4E5-6CB8A43DCB63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/>
            <a:t>DirectQuery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/>
            <a:t>80-MB maximum size limit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dirty="0"/>
            <a:t>Import Mode Support</a:t>
          </a:r>
        </a:p>
      </dgm:t>
    </dgm:pt>
    <dgm:pt modelId="{64CE1113-42E6-4FE8-99E2-5DD1671539E3}" type="parTrans" cxnId="{F35F9F85-06B8-495B-8768-2D5BD8CE53EB}">
      <dgm:prSet/>
      <dgm:spPr/>
    </dgm:pt>
    <dgm:pt modelId="{5D362F0F-8BCD-4743-A19A-09195BDCCB36}" type="sibTrans" cxnId="{F35F9F85-06B8-495B-8768-2D5BD8CE53EB}">
      <dgm:prSet/>
      <dgm:spPr/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</dgm:pt>
    <dgm:pt modelId="{2C8BA349-8A87-4F66-B0F8-7F12C0079BD0}" type="sibTrans" cxnId="{12AA3691-5760-4AD5-8384-A18912664BD0}">
      <dgm:prSet/>
      <dgm:spPr/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</dgm:pt>
    <dgm:pt modelId="{C3860CE8-0739-4B8A-A208-8DC77FF1741B}" type="sibTrans" cxnId="{0D20F61A-7A5D-4D5E-B104-2466B4244503}">
      <dgm:prSet/>
      <dgm:spPr/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57681CD2-75E4-4DE0-A4DF-D12E51B629DA}">
      <dgm:prSet/>
      <dgm:spPr/>
      <dgm:t>
        <a:bodyPr/>
        <a:lstStyle/>
        <a:p>
          <a:r>
            <a:rPr lang="en-US" dirty="0"/>
            <a:t>Supports in-place and append modes </a:t>
          </a:r>
        </a:p>
      </dgm:t>
    </dgm:pt>
    <dgm:pt modelId="{FB3B2EB9-E4D5-4912-AE07-62BBECC80573}" type="parTrans" cxnId="{51A9D4C4-63C1-416D-BA04-C8B68D746526}">
      <dgm:prSet/>
      <dgm:spPr/>
      <dgm:t>
        <a:bodyPr/>
        <a:lstStyle/>
        <a:p>
          <a:endParaRPr lang="en-US"/>
        </a:p>
      </dgm:t>
    </dgm:pt>
    <dgm:pt modelId="{1F166D85-C79C-40A8-AD35-A4E0202B8131}" type="sibTrans" cxnId="{51A9D4C4-63C1-416D-BA04-C8B68D746526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queries support.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Data flows from Dataverse to the data lake in near-real time, but there is some lag as compared to the Direct Query approach.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FFDC8208-545F-4E44-90BA-25FBDF0D8E09}">
      <dgm:prSet/>
      <dgm:spPr/>
      <dgm:t>
        <a:bodyPr/>
        <a:lstStyle/>
        <a:p>
          <a:r>
            <a:rPr lang="en-US" dirty="0"/>
            <a:t>Also supports Spark and SQL Pools</a:t>
          </a:r>
        </a:p>
      </dgm:t>
    </dgm:pt>
    <dgm:pt modelId="{A66A29A8-B9B5-4787-82B1-5ABD458A1AB2}" type="parTrans" cxnId="{D866E2C9-61DA-4C9B-BA1F-6AC6ABE01F9C}">
      <dgm:prSet/>
      <dgm:spPr/>
      <dgm:t>
        <a:bodyPr/>
        <a:lstStyle/>
        <a:p>
          <a:endParaRPr lang="en-US"/>
        </a:p>
      </dgm:t>
    </dgm:pt>
    <dgm:pt modelId="{0F463ACA-EA6D-4A0B-BB87-F1626ACC6CAD}" type="sibTrans" cxnId="{D866E2C9-61DA-4C9B-BA1F-6AC6ABE01F9C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1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F7882C3E-A0F4-4ADF-9B0C-0D475503BF34}" srcId="{223F5D2F-B310-4798-9356-AA2FFE4460B0}" destId="{0BA8BC8E-27BC-47EB-BC6C-278F78F09D6A}" srcOrd="2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6B620D74-626D-4539-9DAE-B3A83DC63736}" type="presOf" srcId="{FFDC8208-545F-4E44-90BA-25FBDF0D8E09}" destId="{B244E81D-1275-40AB-A643-E0419FE4CDF0}" srcOrd="0" destOrd="5" presId="urn:microsoft.com/office/officeart/2005/8/layout/hList1"/>
    <dgm:cxn modelId="{4D0F8074-B9F2-42FB-A473-12F185DC02F9}" srcId="{223F5D2F-B310-4798-9356-AA2FFE4460B0}" destId="{AF2856C2-C6DC-443F-9D20-980E028929A3}" srcOrd="1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4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9B1138BE-3092-4FC4-B92C-C40F0F5E12D5}" type="presOf" srcId="{57681CD2-75E4-4DE0-A4DF-D12E51B629DA}" destId="{B244E81D-1275-40AB-A643-E0419FE4CDF0}" srcOrd="0" destOrd="3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51A9D4C4-63C1-416D-BA04-C8B68D746526}" srcId="{02135463-A3B7-47E0-AD45-6F18848018D0}" destId="{57681CD2-75E4-4DE0-A4DF-D12E51B629DA}" srcOrd="3" destOrd="0" parTransId="{FB3B2EB9-E4D5-4912-AE07-62BBECC80573}" sibTransId="{1F166D85-C79C-40A8-AD35-A4E0202B8131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D866E2C9-61DA-4C9B-BA1F-6AC6ABE01F9C}" srcId="{02135463-A3B7-47E0-AD45-6F18848018D0}" destId="{FFDC8208-545F-4E44-90BA-25FBDF0D8E09}" srcOrd="5" destOrd="0" parTransId="{A66A29A8-B9B5-4787-82B1-5ABD458A1AB2}" sibTransId="{0F463ACA-EA6D-4A0B-BB87-F1626ACC6CAD}"/>
    <dgm:cxn modelId="{E79E9ED0-D261-490C-A8BC-F8845B1CAE7E}" type="presOf" srcId="{799A08CA-B555-405D-A0A8-D0A7B8AD9727}" destId="{B244E81D-1275-40AB-A643-E0419FE4CDF0}" srcOrd="0" destOrd="4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2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1B311-265A-425F-96E3-3B14875E290A}">
      <dsp:nvSpPr>
        <dsp:cNvPr id="0" name=""/>
        <dsp:cNvSpPr/>
      </dsp:nvSpPr>
      <dsp:spPr>
        <a:xfrm>
          <a:off x="0" y="5399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Power BI integration in Power Apps</a:t>
          </a:r>
          <a:endParaRPr lang="en-US" sz="2200" kern="1200" dirty="0"/>
        </a:p>
      </dsp:txBody>
      <dsp:txXfrm>
        <a:off x="25759" y="79757"/>
        <a:ext cx="10464082" cy="476152"/>
      </dsp:txXfrm>
    </dsp:sp>
    <dsp:sp modelId="{BD55E28B-52B8-49BB-9325-39203CD0DA76}">
      <dsp:nvSpPr>
        <dsp:cNvPr id="0" name=""/>
        <dsp:cNvSpPr/>
      </dsp:nvSpPr>
      <dsp:spPr>
        <a:xfrm>
          <a:off x="0" y="581668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Supported scenarios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Focus on system dashboards &amp; main forms integration</a:t>
          </a:r>
        </a:p>
      </dsp:txBody>
      <dsp:txXfrm>
        <a:off x="0" y="581668"/>
        <a:ext cx="10515600" cy="592020"/>
      </dsp:txXfrm>
    </dsp:sp>
    <dsp:sp modelId="{5F9D46CD-F1D5-435E-ABFD-B195D113BB34}">
      <dsp:nvSpPr>
        <dsp:cNvPr id="0" name=""/>
        <dsp:cNvSpPr/>
      </dsp:nvSpPr>
      <dsp:spPr>
        <a:xfrm>
          <a:off x="0" y="117368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Reporting options on Dataverse data</a:t>
          </a:r>
          <a:endParaRPr lang="en-US" sz="2200" kern="1200" dirty="0"/>
        </a:p>
      </dsp:txBody>
      <dsp:txXfrm>
        <a:off x="25759" y="1199447"/>
        <a:ext cx="10464082" cy="476152"/>
      </dsp:txXfrm>
    </dsp:sp>
    <dsp:sp modelId="{4AE36618-AD09-48D6-B3AC-7FDDBBCCD97F}">
      <dsp:nvSpPr>
        <dsp:cNvPr id="0" name=""/>
        <dsp:cNvSpPr/>
      </dsp:nvSpPr>
      <dsp:spPr>
        <a:xfrm>
          <a:off x="0" y="1701358"/>
          <a:ext cx="105156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sp:txBody>
      <dsp:txXfrm>
        <a:off x="0" y="1701358"/>
        <a:ext cx="10515600" cy="546480"/>
      </dsp:txXfrm>
    </dsp:sp>
    <dsp:sp modelId="{DBEF0B6F-3E02-48EA-ACFB-FC1B95FF317A}">
      <dsp:nvSpPr>
        <dsp:cNvPr id="0" name=""/>
        <dsp:cNvSpPr/>
      </dsp:nvSpPr>
      <dsp:spPr>
        <a:xfrm>
          <a:off x="0" y="224783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Connecting Power BI to Dataverse</a:t>
          </a:r>
          <a:endParaRPr lang="en-US" sz="2200" kern="1200"/>
        </a:p>
      </dsp:txBody>
      <dsp:txXfrm>
        <a:off x="25759" y="2273597"/>
        <a:ext cx="10464082" cy="476152"/>
      </dsp:txXfrm>
    </dsp:sp>
    <dsp:sp modelId="{FFBC07C7-CE82-4170-A8A6-97D20F61AFCC}">
      <dsp:nvSpPr>
        <dsp:cNvPr id="0" name=""/>
        <dsp:cNvSpPr/>
      </dsp:nvSpPr>
      <dsp:spPr>
        <a:xfrm>
          <a:off x="0" y="2775508"/>
          <a:ext cx="105156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sp:txBody>
      <dsp:txXfrm>
        <a:off x="0" y="2775508"/>
        <a:ext cx="10515600" cy="819720"/>
      </dsp:txXfrm>
    </dsp:sp>
    <dsp:sp modelId="{D6FBD6E0-F8B0-4646-ABB9-8DB5A5BF33B1}">
      <dsp:nvSpPr>
        <dsp:cNvPr id="0" name=""/>
        <dsp:cNvSpPr/>
      </dsp:nvSpPr>
      <dsp:spPr>
        <a:xfrm>
          <a:off x="0" y="359522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Resources</a:t>
          </a:r>
          <a:endParaRPr lang="en-US" sz="2200" kern="1200"/>
        </a:p>
      </dsp:txBody>
      <dsp:txXfrm>
        <a:off x="25759" y="3620987"/>
        <a:ext cx="10464082" cy="47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58028"/>
          <a:ext cx="10515600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Best for targeted datasets</a:t>
          </a:r>
        </a:p>
      </dsp:txBody>
      <dsp:txXfrm>
        <a:off x="0" y="358028"/>
        <a:ext cx="10515600" cy="1360800"/>
      </dsp:txXfrm>
    </dsp:sp>
    <dsp:sp modelId="{FD2B0668-7B51-4673-B7F9-24386A9B7757}">
      <dsp:nvSpPr>
        <dsp:cNvPr id="0" name=""/>
        <dsp:cNvSpPr/>
      </dsp:nvSpPr>
      <dsp:spPr>
        <a:xfrm>
          <a:off x="525780" y="92348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Dataverse + DirectQuery</a:t>
          </a:r>
        </a:p>
      </dsp:txBody>
      <dsp:txXfrm>
        <a:off x="551719" y="118287"/>
        <a:ext cx="7309042" cy="479482"/>
      </dsp:txXfrm>
    </dsp:sp>
    <dsp:sp modelId="{75A242C3-5E9E-44C1-B987-BD8143272D60}">
      <dsp:nvSpPr>
        <dsp:cNvPr id="0" name=""/>
        <dsp:cNvSpPr/>
      </dsp:nvSpPr>
      <dsp:spPr>
        <a:xfrm>
          <a:off x="0" y="2081709"/>
          <a:ext cx="10515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Scheduled refreshes of medium-sized datasets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Faster rendering of reports</a:t>
          </a:r>
        </a:p>
      </dsp:txBody>
      <dsp:txXfrm>
        <a:off x="0" y="2081709"/>
        <a:ext cx="10515600" cy="1048950"/>
      </dsp:txXfrm>
    </dsp:sp>
    <dsp:sp modelId="{8E5BE7CD-DB44-4EDA-8CFE-BED878330F05}">
      <dsp:nvSpPr>
        <dsp:cNvPr id="0" name=""/>
        <dsp:cNvSpPr/>
      </dsp:nvSpPr>
      <dsp:spPr>
        <a:xfrm>
          <a:off x="525780" y="1816029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Dataverse + Import Mode</a:t>
          </a:r>
        </a:p>
      </dsp:txBody>
      <dsp:txXfrm>
        <a:off x="551719" y="1841968"/>
        <a:ext cx="7309042" cy="479482"/>
      </dsp:txXfrm>
    </dsp:sp>
    <dsp:sp modelId="{0CBEE028-BB21-45C4-A174-3FEB36FE1A7F}">
      <dsp:nvSpPr>
        <dsp:cNvPr id="0" name=""/>
        <dsp:cNvSpPr/>
      </dsp:nvSpPr>
      <dsp:spPr>
        <a:xfrm>
          <a:off x="0" y="3493539"/>
          <a:ext cx="10515600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Enterprise-Scale data source for reporting</a:t>
          </a:r>
        </a:p>
      </dsp:txBody>
      <dsp:txXfrm>
        <a:off x="0" y="3493539"/>
        <a:ext cx="10515600" cy="765450"/>
      </dsp:txXfrm>
    </dsp:sp>
    <dsp:sp modelId="{DE9B6C1E-EE0D-4B6B-BB4A-402B30D017CE}">
      <dsp:nvSpPr>
        <dsp:cNvPr id="0" name=""/>
        <dsp:cNvSpPr/>
      </dsp:nvSpPr>
      <dsp:spPr>
        <a:xfrm>
          <a:off x="525780" y="3227859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Data Lake + Azure Synapse Analytics</a:t>
          </a:r>
        </a:p>
      </dsp:txBody>
      <dsp:txXfrm>
        <a:off x="551719" y="3253798"/>
        <a:ext cx="7309042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018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3018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663784"/>
          <a:ext cx="4913783" cy="365736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DirectQuery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Import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663784"/>
        <a:ext cx="4913783" cy="3657369"/>
      </dsp:txXfrm>
    </dsp:sp>
    <dsp:sp modelId="{11577781-B0B0-4371-AF49-F31EBCF78131}">
      <dsp:nvSpPr>
        <dsp:cNvPr id="0" name=""/>
        <dsp:cNvSpPr/>
      </dsp:nvSpPr>
      <dsp:spPr>
        <a:xfrm>
          <a:off x="5601764" y="3018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3018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663784"/>
          <a:ext cx="4913783" cy="365736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80-MB maximum size limit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663784"/>
        <a:ext cx="4913783" cy="36573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47169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47169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680769"/>
          <a:ext cx="4913783" cy="36234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Getting the Dataverse data to start flowing to the Azure Data Lake is a matter of clicks.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Comes with a serverless SQL pool endpoint you can query with T-SQL.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Works as a data warehouse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Supports in-place and append modes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Large volumes and complex queries support.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Also supports Spark and SQL Pools</a:t>
          </a:r>
        </a:p>
      </dsp:txBody>
      <dsp:txXfrm>
        <a:off x="51" y="680769"/>
        <a:ext cx="4913783" cy="3623400"/>
      </dsp:txXfrm>
    </dsp:sp>
    <dsp:sp modelId="{11577781-B0B0-4371-AF49-F31EBCF78131}">
      <dsp:nvSpPr>
        <dsp:cNvPr id="0" name=""/>
        <dsp:cNvSpPr/>
      </dsp:nvSpPr>
      <dsp:spPr>
        <a:xfrm>
          <a:off x="5601764" y="47169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47169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680769"/>
          <a:ext cx="4913783" cy="362340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Azure Data Lake and Azure Synapse Analytics are billed on an Azure subscription.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Once the data is out of Dataverse, the configured security model is lost (need to add Row Level Security).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 flows from Dataverse to the data lake in near-real time, but there is some lag as compared to the Direct Query approach.</a:t>
          </a:r>
        </a:p>
      </dsp:txBody>
      <dsp:txXfrm>
        <a:off x="5601764" y="680769"/>
        <a:ext cx="4913783" cy="36234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12/1/2021 11:37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12/1/2021 11:37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12/1/2021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12/1/2021 11:37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12/1/2021 11:37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12/1/2021 11:37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12/1/2021 11:37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51" t="33298" r="8207" b="32992"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9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7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8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4"/>
            <a:ext cx="7409199" cy="32685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365/Power Apps 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Power BI</a:t>
            </a: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</a:p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9D9CA7-B240-4F44-9FF8-F4F26DA4E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876" y="1473308"/>
            <a:ext cx="900000" cy="9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7CDF95B-7E1F-4F00-9D64-C02B56C28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1350" y="1473308"/>
            <a:ext cx="900000" cy="90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7BBCE51-D270-43FF-82B1-EF64DD94C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3725" y="1473308"/>
            <a:ext cx="900000" cy="90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B787D9E-4688-41B5-8B40-ED75E0696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90391" y="1474172"/>
            <a:ext cx="900000" cy="900000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6121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31865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14187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3876198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Can only be near-real time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  <p:bldP spid="16" grpId="0"/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5" t="24125" r="29052" b="13752"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333337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" y="-13924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492100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209299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✔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2186</Words>
  <Application>Microsoft Office PowerPoint</Application>
  <PresentationFormat>Widescreen</PresentationFormat>
  <Paragraphs>349</Paragraphs>
  <Slides>34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Lucida Console</vt:lpstr>
      <vt:lpstr>Segoe UI</vt:lpstr>
      <vt:lpstr>Wingdings</vt:lpstr>
      <vt:lpstr>Office Theme</vt:lpstr>
      <vt:lpstr>Dynamics 365/Power Apps  + Power BI</vt:lpstr>
      <vt:lpstr>As a Dynamics/Power Apps/Dataverse Expert: Why should I care about this?</vt:lpstr>
      <vt:lpstr>Agenda</vt:lpstr>
      <vt:lpstr>Power BI integration in  Power Apps &amp; Dynamics 365</vt:lpstr>
      <vt:lpstr>Power BI in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Reporting options on Dataverse data</vt:lpstr>
      <vt:lpstr>Reporting options on Dataverse data</vt:lpstr>
      <vt:lpstr>Dataverse connector in Power Query</vt:lpstr>
      <vt:lpstr>Azure Synapse Link for Dataverse </vt:lpstr>
      <vt:lpstr>Q: Which connection is ‘right’ for my use case?  A: It depends.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https://github.com/mscottsewell/PowerBI-Dataverse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2021-11-18T22:14:50Z</dcterms:created>
  <dcterms:modified xsi:type="dcterms:W3CDTF">2021-12-01T17:44:24Z</dcterms:modified>
  <cp:category/>
</cp:coreProperties>
</file>